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314" r:id="rId4"/>
    <p:sldId id="315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</p:sldIdLst>
  <p:sldSz cx="9144000" cy="6858000" type="screen4x3"/>
  <p:notesSz cx="6858000" cy="9144000"/>
  <p:embeddedFontLst>
    <p:embeddedFont>
      <p:font typeface="HU담은고딕 130" panose="02020603020101020101" pitchFamily="18" charset="-127"/>
      <p:regular r:id="rId15"/>
    </p:embeddedFont>
    <p:embeddedFont>
      <p:font typeface="HU담은라운드고딕 130" panose="02020603020101020101" pitchFamily="18" charset="-127"/>
      <p:regular r:id="rId16"/>
    </p:embeddedFont>
    <p:embeddedFont>
      <p:font typeface="HU담은라운드고딕 150" panose="02020603020101020101" pitchFamily="18" charset="-127"/>
      <p:regular r:id="rId17"/>
    </p:embeddedFont>
    <p:embeddedFont>
      <p:font typeface="HU담은명조 160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53" y="38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B2F6-B270-45FE-A906-64AD65C069A0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D00EA-E832-44E8-899B-D94A68F28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6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4D00EA-E832-44E8-899B-D94A68F281E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5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60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7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61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11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41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2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00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1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34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52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68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C2890-C4B0-4C12-82E6-939A6A1E155C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583E-92D0-47C5-A69C-88D9A89648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65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Week09</a:t>
            </a:r>
            <a:r>
              <a:rPr lang="ko-KR" altLang="en-US" sz="6600" dirty="0">
                <a:latin typeface="HU담은명조 160" panose="02020603020101020101" pitchFamily="18" charset="-127"/>
                <a:ea typeface="HU담은명조 160" panose="02020603020101020101" pitchFamily="18" charset="-127"/>
              </a:rPr>
              <a:t>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113706" y="3552727"/>
            <a:ext cx="9371412" cy="1752600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시계열 데이터 분석</a:t>
            </a:r>
            <a:endParaRPr lang="en-US" altLang="ko-KR" sz="2000" dirty="0">
              <a:latin typeface="HU담은라운드고딕 130" panose="02020603020101020101" pitchFamily="18" charset="-127"/>
              <a:ea typeface="HU담은라운드고딕 130" panose="02020603020101020101" pitchFamily="18" charset="-127"/>
            </a:endParaRPr>
          </a:p>
          <a:p>
            <a:r>
              <a:rPr lang="ko-KR" altLang="en-US" sz="2000" dirty="0">
                <a:latin typeface="HU담은라운드고딕 130" panose="02020603020101020101" pitchFamily="18" charset="-127"/>
                <a:ea typeface="HU담은라운드고딕 130" panose="02020603020101020101" pitchFamily="18" charset="-127"/>
              </a:rPr>
              <a:t>이경선</a:t>
            </a:r>
          </a:p>
        </p:txBody>
      </p:sp>
    </p:spTree>
    <p:extLst>
      <p:ext uri="{BB962C8B-B14F-4D97-AF65-F5344CB8AC3E}">
        <p14:creationId xmlns:p14="http://schemas.microsoft.com/office/powerpoint/2010/main" val="329736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Stationarity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543042" y="2000201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800" dirty="0"/>
              <a:t>예시</a:t>
            </a:r>
            <a:r>
              <a:rPr lang="en-US" altLang="ko-KR" sz="2800" dirty="0"/>
              <a:t>1) </a:t>
            </a:r>
            <a:r>
              <a:rPr lang="ko-KR" altLang="en-US" sz="2800" dirty="0"/>
              <a:t>오클랜드의 강수량</a:t>
            </a:r>
            <a:endParaRPr lang="en-US" altLang="ko-KR" sz="280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D1CBC142-64A3-47B6-97F5-DA9F8E853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300" t="31235" r="6688" b="22001"/>
          <a:stretch/>
        </p:blipFill>
        <p:spPr>
          <a:xfrm>
            <a:off x="357221" y="2715142"/>
            <a:ext cx="5405222" cy="384161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13D54B-32DB-4FE4-9536-7D2EB7D8DB7A}"/>
              </a:ext>
            </a:extLst>
          </p:cNvPr>
          <p:cNvSpPr txBox="1"/>
          <p:nvPr/>
        </p:nvSpPr>
        <p:spPr>
          <a:xfrm>
            <a:off x="4760025" y="4725144"/>
            <a:ext cx="4325102" cy="157504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400" dirty="0">
                <a:solidFill>
                  <a:schemeClr val="bg1"/>
                </a:solidFill>
              </a:rPr>
              <a:t>1949</a:t>
            </a:r>
            <a:r>
              <a:rPr lang="ko-KR" altLang="en-US" sz="2400" dirty="0">
                <a:solidFill>
                  <a:schemeClr val="bg1"/>
                </a:solidFill>
              </a:rPr>
              <a:t>년부터 </a:t>
            </a:r>
            <a:r>
              <a:rPr lang="en-US" altLang="ko-KR" sz="2400" dirty="0">
                <a:solidFill>
                  <a:schemeClr val="bg1"/>
                </a:solidFill>
              </a:rPr>
              <a:t>2000</a:t>
            </a:r>
            <a:r>
              <a:rPr lang="ko-KR" altLang="en-US" sz="2400" dirty="0">
                <a:solidFill>
                  <a:schemeClr val="bg1"/>
                </a:solidFill>
              </a:rPr>
              <a:t>년까지 강우량의 일반적인 패턴이 기록 내내 비슷하다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51402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Stationarity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543042" y="2000201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800" dirty="0"/>
              <a:t>예시</a:t>
            </a:r>
            <a:r>
              <a:rPr lang="en-US" altLang="ko-KR" sz="2800" dirty="0"/>
              <a:t>2) </a:t>
            </a:r>
            <a:r>
              <a:rPr lang="ko-KR" altLang="en-US" sz="2800" dirty="0"/>
              <a:t>나일 강의 유량</a:t>
            </a:r>
            <a:endParaRPr lang="en-US" altLang="ko-KR" sz="280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40F55F5-53B8-4192-8198-CB10A10D5B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87" t="31235" r="8263" b="22001"/>
          <a:stretch/>
        </p:blipFill>
        <p:spPr>
          <a:xfrm>
            <a:off x="251521" y="2593691"/>
            <a:ext cx="5779056" cy="41476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13D54B-32DB-4FE4-9536-7D2EB7D8DB7A}"/>
              </a:ext>
            </a:extLst>
          </p:cNvPr>
          <p:cNvSpPr txBox="1"/>
          <p:nvPr/>
        </p:nvSpPr>
        <p:spPr>
          <a:xfrm>
            <a:off x="4760025" y="4725144"/>
            <a:ext cx="4325102" cy="157504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400" dirty="0">
                <a:solidFill>
                  <a:schemeClr val="bg1"/>
                </a:solidFill>
              </a:rPr>
              <a:t>1871</a:t>
            </a:r>
            <a:r>
              <a:rPr lang="ko-KR" altLang="en-US" sz="2400" dirty="0">
                <a:solidFill>
                  <a:schemeClr val="bg1"/>
                </a:solidFill>
              </a:rPr>
              <a:t>년부터 </a:t>
            </a:r>
            <a:r>
              <a:rPr lang="en-US" altLang="ko-KR" sz="2400" dirty="0">
                <a:solidFill>
                  <a:schemeClr val="bg1"/>
                </a:solidFill>
              </a:rPr>
              <a:t>1970</a:t>
            </a:r>
            <a:r>
              <a:rPr lang="ko-KR" altLang="en-US" sz="2400" dirty="0">
                <a:solidFill>
                  <a:schemeClr val="bg1"/>
                </a:solidFill>
              </a:rPr>
              <a:t>년까지 나일강의 유량 데이터는 시간이 지나도 변하지 않는다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0636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Stationarity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543042" y="2000201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800" dirty="0"/>
              <a:t>예시</a:t>
            </a:r>
            <a:r>
              <a:rPr lang="en-US" altLang="ko-KR" sz="2800" dirty="0"/>
              <a:t>3) </a:t>
            </a:r>
            <a:r>
              <a:rPr lang="ko-KR" altLang="en-US" sz="2800" dirty="0"/>
              <a:t>영국의 국채 수익률</a:t>
            </a:r>
            <a:endParaRPr lang="en-US" altLang="ko-KR" sz="280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DE497E48-0384-4AE8-A253-0BCE589036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00" t="37400" r="13776" b="17801"/>
          <a:stretch/>
        </p:blipFill>
        <p:spPr>
          <a:xfrm>
            <a:off x="288246" y="2593690"/>
            <a:ext cx="5378344" cy="404279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13D54B-32DB-4FE4-9536-7D2EB7D8DB7A}"/>
              </a:ext>
            </a:extLst>
          </p:cNvPr>
          <p:cNvSpPr txBox="1"/>
          <p:nvPr/>
        </p:nvSpPr>
        <p:spPr>
          <a:xfrm>
            <a:off x="4760025" y="4725144"/>
            <a:ext cx="4325102" cy="157504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</a:rPr>
              <a:t>영국 정부 증권의 월간 수익률은 꾸준히 상승하고 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algn="l"/>
            <a:r>
              <a:rPr lang="en-US" altLang="ko-KR" sz="2400" dirty="0">
                <a:solidFill>
                  <a:schemeClr val="bg1"/>
                </a:solidFill>
              </a:rPr>
              <a:t>Trend stationary model</a:t>
            </a:r>
          </a:p>
        </p:txBody>
      </p:sp>
    </p:spTree>
    <p:extLst>
      <p:ext uri="{BB962C8B-B14F-4D97-AF65-F5344CB8AC3E}">
        <p14:creationId xmlns:p14="http://schemas.microsoft.com/office/powerpoint/2010/main" val="3624283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A1810B-8AA0-48CA-97BB-47A96F204C6D}"/>
              </a:ext>
            </a:extLst>
          </p:cNvPr>
          <p:cNvSpPr txBox="1"/>
          <p:nvPr/>
        </p:nvSpPr>
        <p:spPr>
          <a:xfrm>
            <a:off x="1174714" y="1700808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2400" dirty="0">
                <a:solidFill>
                  <a:schemeClr val="tx1"/>
                </a:solidFill>
              </a:rPr>
              <a:t>Single Time series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2A6077-BBD9-42D7-AE16-EE54B15FDB4E}"/>
              </a:ext>
            </a:extLst>
          </p:cNvPr>
          <p:cNvSpPr txBox="1"/>
          <p:nvPr/>
        </p:nvSpPr>
        <p:spPr>
          <a:xfrm>
            <a:off x="4790914" y="1700808"/>
            <a:ext cx="3309478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Hierarchical time-series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9398CE5-92EB-4C4A-997B-572238E0B466}"/>
              </a:ext>
            </a:extLst>
          </p:cNvPr>
          <p:cNvSpPr txBox="1"/>
          <p:nvPr/>
        </p:nvSpPr>
        <p:spPr>
          <a:xfrm>
            <a:off x="1174714" y="235098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Stationarity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B26E19-375E-491A-9BEE-1ABB0979056C}"/>
              </a:ext>
            </a:extLst>
          </p:cNvPr>
          <p:cNvSpPr txBox="1"/>
          <p:nvPr/>
        </p:nvSpPr>
        <p:spPr>
          <a:xfrm>
            <a:off x="4999714" y="235098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Bottom's up</a:t>
            </a:r>
            <a:endParaRPr lang="en-US" altLang="ko-KR" dirty="0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3E385E-488D-444D-94F5-7F9BC0D434AC}"/>
              </a:ext>
            </a:extLst>
          </p:cNvPr>
          <p:cNvCxnSpPr/>
          <p:nvPr/>
        </p:nvCxnSpPr>
        <p:spPr>
          <a:xfrm>
            <a:off x="1129333" y="2241531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E119D1A-52CC-470E-AA9B-0CB71BBA76D5}"/>
              </a:ext>
            </a:extLst>
          </p:cNvPr>
          <p:cNvCxnSpPr/>
          <p:nvPr/>
        </p:nvCxnSpPr>
        <p:spPr>
          <a:xfrm>
            <a:off x="4851071" y="2241531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34F0EB9-3631-4481-8856-E8307A1FA37C}"/>
              </a:ext>
            </a:extLst>
          </p:cNvPr>
          <p:cNvSpPr txBox="1"/>
          <p:nvPr/>
        </p:nvSpPr>
        <p:spPr>
          <a:xfrm>
            <a:off x="251520" y="2969732"/>
            <a:ext cx="487072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Seasonality , Trend and Remainder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108343-414B-4DCF-AF0A-5E35FB0AEADC}"/>
              </a:ext>
            </a:extLst>
          </p:cNvPr>
          <p:cNvSpPr txBox="1"/>
          <p:nvPr/>
        </p:nvSpPr>
        <p:spPr>
          <a:xfrm>
            <a:off x="4999714" y="296973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AHP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56E411-D01D-4C4C-B841-42B0AC1813A5}"/>
              </a:ext>
            </a:extLst>
          </p:cNvPr>
          <p:cNvSpPr txBox="1"/>
          <p:nvPr/>
        </p:nvSpPr>
        <p:spPr>
          <a:xfrm>
            <a:off x="674186" y="3612942"/>
            <a:ext cx="4025392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AR , MA , ARMA , ARIMA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A93A21-16F2-4A1A-8A7E-3C8467CEF39E}"/>
              </a:ext>
            </a:extLst>
          </p:cNvPr>
          <p:cNvSpPr txBox="1"/>
          <p:nvPr/>
        </p:nvSpPr>
        <p:spPr>
          <a:xfrm>
            <a:off x="4999714" y="3612942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PHA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2230EA-C789-4673-986B-C62A978F6762}"/>
              </a:ext>
            </a:extLst>
          </p:cNvPr>
          <p:cNvSpPr txBox="1"/>
          <p:nvPr/>
        </p:nvSpPr>
        <p:spPr>
          <a:xfrm>
            <a:off x="472917" y="4187029"/>
            <a:ext cx="4427931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Selecting P and Q using AIC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E4E8FC-1180-492D-BA02-C91347E48FF9}"/>
              </a:ext>
            </a:extLst>
          </p:cNvPr>
          <p:cNvSpPr txBox="1"/>
          <p:nvPr/>
        </p:nvSpPr>
        <p:spPr>
          <a:xfrm>
            <a:off x="4999714" y="4187029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FP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F0B63E-054F-465F-A002-B481053D821D}"/>
              </a:ext>
            </a:extLst>
          </p:cNvPr>
          <p:cNvSpPr txBox="1"/>
          <p:nvPr/>
        </p:nvSpPr>
        <p:spPr>
          <a:xfrm>
            <a:off x="1174714" y="4874897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ETS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4D9415-56F9-4639-BABF-3C33E6F539F2}"/>
              </a:ext>
            </a:extLst>
          </p:cNvPr>
          <p:cNvSpPr txBox="1"/>
          <p:nvPr/>
        </p:nvSpPr>
        <p:spPr>
          <a:xfrm>
            <a:off x="1174714" y="5562765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/>
              <a:t>Prophet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9605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85AA9C-87F6-476A-B77B-F0BE0F65A572}"/>
              </a:ext>
            </a:extLst>
          </p:cNvPr>
          <p:cNvSpPr txBox="1"/>
          <p:nvPr/>
        </p:nvSpPr>
        <p:spPr>
          <a:xfrm>
            <a:off x="179512" y="1350928"/>
            <a:ext cx="87129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3600"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2400" dirty="0">
                <a:solidFill>
                  <a:schemeClr val="tx1"/>
                </a:solidFill>
              </a:rPr>
              <a:t>시간의 경과에 따라 연속적으로 관측된 </a:t>
            </a:r>
            <a:r>
              <a:rPr lang="ko-KR" altLang="en-US" sz="2400" dirty="0" err="1">
                <a:solidFill>
                  <a:schemeClr val="tx1"/>
                </a:solidFill>
              </a:rPr>
              <a:t>관측값의</a:t>
            </a:r>
            <a:r>
              <a:rPr lang="ko-KR" altLang="en-US" sz="2400" dirty="0">
                <a:solidFill>
                  <a:schemeClr val="tx1"/>
                </a:solidFill>
              </a:rPr>
              <a:t> 계열 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57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772816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Smoothing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913D9-8A76-4FED-9253-141500773C46}"/>
              </a:ext>
            </a:extLst>
          </p:cNvPr>
          <p:cNvSpPr txBox="1"/>
          <p:nvPr/>
        </p:nvSpPr>
        <p:spPr>
          <a:xfrm>
            <a:off x="2136638" y="2864637"/>
            <a:ext cx="4870724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Modelling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A7ED9F-76FF-4AE7-B214-2CC5C46170E6}"/>
              </a:ext>
            </a:extLst>
          </p:cNvPr>
          <p:cNvSpPr txBox="1"/>
          <p:nvPr/>
        </p:nvSpPr>
        <p:spPr>
          <a:xfrm>
            <a:off x="2559304" y="3977291"/>
            <a:ext cx="4025392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Forecasting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2358035" y="5089945"/>
            <a:ext cx="4427931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Control</a:t>
            </a:r>
          </a:p>
        </p:txBody>
      </p:sp>
      <p:sp>
        <p:nvSpPr>
          <p:cNvPr id="9" name="화살표: 갈매기형 수장 8">
            <a:extLst>
              <a:ext uri="{FF2B5EF4-FFF2-40B4-BE49-F238E27FC236}">
                <a16:creationId xmlns:a16="http://schemas.microsoft.com/office/drawing/2014/main" id="{CDD02DDF-7363-4C95-B4BB-A4FE7E91196C}"/>
              </a:ext>
            </a:extLst>
          </p:cNvPr>
          <p:cNvSpPr/>
          <p:nvPr/>
        </p:nvSpPr>
        <p:spPr>
          <a:xfrm rot="5400000">
            <a:off x="4293680" y="2152280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F6E28159-F1B8-4614-8770-B614C564BB52}"/>
              </a:ext>
            </a:extLst>
          </p:cNvPr>
          <p:cNvSpPr/>
          <p:nvPr/>
        </p:nvSpPr>
        <p:spPr>
          <a:xfrm rot="5400000">
            <a:off x="4293680" y="3297468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화살표: 갈매기형 수장 10">
            <a:extLst>
              <a:ext uri="{FF2B5EF4-FFF2-40B4-BE49-F238E27FC236}">
                <a16:creationId xmlns:a16="http://schemas.microsoft.com/office/drawing/2014/main" id="{55501A12-5364-411D-87BE-C8CF68033A53}"/>
              </a:ext>
            </a:extLst>
          </p:cNvPr>
          <p:cNvSpPr/>
          <p:nvPr/>
        </p:nvSpPr>
        <p:spPr>
          <a:xfrm rot="5400000">
            <a:off x="4293680" y="4387723"/>
            <a:ext cx="484632" cy="916680"/>
          </a:xfrm>
          <a:prstGeom prst="chevron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996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Smoothing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115616" y="1745616"/>
            <a:ext cx="713122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관측 시간</a:t>
            </a:r>
            <a:r>
              <a:rPr lang="en-US" altLang="ko-KR" dirty="0"/>
              <a:t>: 1,2,3,…,T  </a:t>
            </a:r>
            <a:r>
              <a:rPr lang="ko-KR" altLang="en-US" dirty="0"/>
              <a:t>관측치</a:t>
            </a:r>
            <a:r>
              <a:rPr lang="en-US" altLang="ko-KR" dirty="0"/>
              <a:t>: Y1,Y2,…,</a:t>
            </a:r>
            <a:r>
              <a:rPr lang="en-US" altLang="ko-KR" dirty="0" err="1"/>
              <a:t>Yt</a:t>
            </a:r>
            <a:endParaRPr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6C77C9E-35AB-49D1-AB37-BFFBFDE1E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87" t="40200" r="17713" b="54200"/>
          <a:stretch/>
        </p:blipFill>
        <p:spPr>
          <a:xfrm>
            <a:off x="2286000" y="3356992"/>
            <a:ext cx="4572000" cy="1143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33CE60-DA82-4157-8173-99EC6E4961C0}"/>
              </a:ext>
            </a:extLst>
          </p:cNvPr>
          <p:cNvSpPr txBox="1"/>
          <p:nvPr/>
        </p:nvSpPr>
        <p:spPr>
          <a:xfrm>
            <a:off x="3923928" y="3677220"/>
            <a:ext cx="365944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noise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4021E4-7AF6-463A-BA5F-1E904519C3F1}"/>
              </a:ext>
            </a:extLst>
          </p:cNvPr>
          <p:cNvSpPr txBox="1"/>
          <p:nvPr/>
        </p:nvSpPr>
        <p:spPr>
          <a:xfrm>
            <a:off x="3597244" y="2888616"/>
            <a:ext cx="365944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시간에 대한 함수</a:t>
            </a:r>
            <a:endParaRPr lang="en-US" altLang="ko-KR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D83D302-EB88-40AF-81EC-97F7D5A5ED21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728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Modelling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115616" y="1745616"/>
            <a:ext cx="713122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Y1,Y2,…,</a:t>
            </a:r>
            <a:r>
              <a:rPr lang="en-US" altLang="ko-KR" dirty="0" err="1"/>
              <a:t>Yt</a:t>
            </a:r>
            <a:r>
              <a:rPr lang="ko-KR" altLang="en-US" dirty="0"/>
              <a:t>의 패턴을 설명하는 수학적 모델을 개발</a:t>
            </a:r>
            <a:endParaRPr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6C77C9E-35AB-49D1-AB37-BFFBFDE1E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87" t="40200" r="17713" b="54200"/>
          <a:stretch/>
        </p:blipFill>
        <p:spPr>
          <a:xfrm>
            <a:off x="2286000" y="3356992"/>
            <a:ext cx="4572000" cy="1143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33CE60-DA82-4157-8173-99EC6E4961C0}"/>
              </a:ext>
            </a:extLst>
          </p:cNvPr>
          <p:cNvSpPr txBox="1"/>
          <p:nvPr/>
        </p:nvSpPr>
        <p:spPr>
          <a:xfrm>
            <a:off x="3923928" y="3677220"/>
            <a:ext cx="365944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noise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4021E4-7AF6-463A-BA5F-1E904519C3F1}"/>
              </a:ext>
            </a:extLst>
          </p:cNvPr>
          <p:cNvSpPr txBox="1"/>
          <p:nvPr/>
        </p:nvSpPr>
        <p:spPr>
          <a:xfrm>
            <a:off x="3597244" y="2888616"/>
            <a:ext cx="365944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시간에 대한 함수</a:t>
            </a:r>
            <a:endParaRPr lang="en-US" altLang="ko-KR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406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Forecasting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115616" y="1745616"/>
            <a:ext cx="713122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Y1,Y2,…,</a:t>
            </a:r>
            <a:r>
              <a:rPr lang="en-US" altLang="ko-KR" dirty="0" err="1"/>
              <a:t>Yt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기초하여 </a:t>
            </a:r>
            <a:r>
              <a:rPr lang="en-US" altLang="ko-KR" dirty="0"/>
              <a:t>Y(</a:t>
            </a:r>
            <a:r>
              <a:rPr lang="en-US" altLang="ko-KR" dirty="0" err="1"/>
              <a:t>t+l</a:t>
            </a:r>
            <a:r>
              <a:rPr lang="en-US" altLang="ko-KR" dirty="0"/>
              <a:t>)</a:t>
            </a:r>
            <a:r>
              <a:rPr lang="ko-KR" altLang="en-US" dirty="0"/>
              <a:t>이 될 것을 예측하고 </a:t>
            </a:r>
            <a:endParaRPr lang="en-US" altLang="ko-KR" dirty="0"/>
          </a:p>
          <a:p>
            <a:r>
              <a:rPr lang="ko-KR" altLang="en-US" dirty="0"/>
              <a:t>예측에 명확하지 않은 것을 나타내기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8CCE7A-6C49-4A1B-8481-4FA2F03535AE}"/>
              </a:ext>
            </a:extLst>
          </p:cNvPr>
          <p:cNvSpPr txBox="1"/>
          <p:nvPr/>
        </p:nvSpPr>
        <p:spPr>
          <a:xfrm>
            <a:off x="3059832" y="3350873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AC4062-985A-411D-A707-AF2212CBD53D}"/>
              </a:ext>
            </a:extLst>
          </p:cNvPr>
          <p:cNvSpPr txBox="1"/>
          <p:nvPr/>
        </p:nvSpPr>
        <p:spPr>
          <a:xfrm>
            <a:off x="759054" y="3827729"/>
            <a:ext cx="7844350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미래의 가치가 좋은 결과를 도출하는 방식으로 개입할 수 있다</a:t>
            </a:r>
            <a:r>
              <a:rPr lang="en-US" altLang="ko-KR" dirty="0"/>
              <a:t>.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0AA9326-3B4C-42FA-BF48-37A9AD47B487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E1637BC-EB3A-4DB2-B802-863AC6D100ED}"/>
              </a:ext>
            </a:extLst>
          </p:cNvPr>
          <p:cNvCxnSpPr>
            <a:cxnSpLocks/>
          </p:cNvCxnSpPr>
          <p:nvPr/>
        </p:nvCxnSpPr>
        <p:spPr>
          <a:xfrm>
            <a:off x="2977418" y="3992443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90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Stationarity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835696" y="2285999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800" dirty="0"/>
              <a:t>Strong Stationarity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EDB1BAFF-9498-45B4-869A-34A81D6BF6E3}"/>
              </a:ext>
            </a:extLst>
          </p:cNvPr>
          <p:cNvSpPr/>
          <p:nvPr/>
        </p:nvSpPr>
        <p:spPr>
          <a:xfrm>
            <a:off x="827584" y="2431416"/>
            <a:ext cx="914400" cy="914400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ko-KR" sz="6000" dirty="0"/>
              <a:t>1</a:t>
            </a:r>
            <a:endParaRPr lang="ko-KR" altLang="en-US" sz="60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1E5A655-3A6D-4A33-AA62-4A7785179CE6}"/>
              </a:ext>
            </a:extLst>
          </p:cNvPr>
          <p:cNvSpPr/>
          <p:nvPr/>
        </p:nvSpPr>
        <p:spPr>
          <a:xfrm>
            <a:off x="827584" y="4437112"/>
            <a:ext cx="914400" cy="914400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ko-KR" sz="6000" dirty="0"/>
              <a:t>2</a:t>
            </a:r>
            <a:endParaRPr lang="ko-KR" altLang="en-US" sz="6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623A1-1835-43BF-9640-9DF85C045167}"/>
              </a:ext>
            </a:extLst>
          </p:cNvPr>
          <p:cNvSpPr txBox="1"/>
          <p:nvPr/>
        </p:nvSpPr>
        <p:spPr>
          <a:xfrm>
            <a:off x="1835696" y="2773592"/>
            <a:ext cx="7308304" cy="12049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시계열의 평균이 일정하다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algn="l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즉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시계열의 평균이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시간축에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평행하며 뚜렷한 추세를 보이지 않는다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E6E5AA-55BA-4B26-B094-798E4B36E4BB}"/>
              </a:ext>
            </a:extLst>
          </p:cNvPr>
          <p:cNvSpPr txBox="1"/>
          <p:nvPr/>
        </p:nvSpPr>
        <p:spPr>
          <a:xfrm>
            <a:off x="1835696" y="4465630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800" dirty="0"/>
              <a:t>Weak Stationarity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83EC90-C222-43B4-8D15-5D6A9704F537}"/>
              </a:ext>
            </a:extLst>
          </p:cNvPr>
          <p:cNvSpPr txBox="1"/>
          <p:nvPr/>
        </p:nvSpPr>
        <p:spPr>
          <a:xfrm>
            <a:off x="1835696" y="4744359"/>
            <a:ext cx="7308304" cy="12049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시계열의 분산이 일정하다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algn="l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즉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시계열의 변동이 시간이 지남에도 일정하다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9381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792" y="301242"/>
            <a:ext cx="8229600" cy="1143000"/>
          </a:xfrm>
        </p:spPr>
        <p:txBody>
          <a:bodyPr/>
          <a:lstStyle/>
          <a:p>
            <a:r>
              <a:rPr lang="en-US" altLang="ko-KR" dirty="0">
                <a:latin typeface="HU담은라운드고딕 150" pitchFamily="18" charset="-127"/>
                <a:ea typeface="HU담은라운드고딕 150" pitchFamily="18" charset="-127"/>
              </a:rPr>
              <a:t>Time series Analysis</a:t>
            </a:r>
            <a:endParaRPr lang="ko-KR" altLang="en-US" dirty="0">
              <a:latin typeface="HU담은라운드고딕 150" pitchFamily="18" charset="-127"/>
              <a:ea typeface="HU담은라운드고딕 15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3510B-A2FB-4C28-9487-713865DDBA35}"/>
              </a:ext>
            </a:extLst>
          </p:cNvPr>
          <p:cNvSpPr txBox="1"/>
          <p:nvPr/>
        </p:nvSpPr>
        <p:spPr>
          <a:xfrm>
            <a:off x="3059832" y="1268760"/>
            <a:ext cx="3024336" cy="643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3200" dirty="0"/>
              <a:t>Stationarity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56F4-DD07-4231-8AD2-56A3719A9ACD}"/>
              </a:ext>
            </a:extLst>
          </p:cNvPr>
          <p:cNvSpPr txBox="1"/>
          <p:nvPr/>
        </p:nvSpPr>
        <p:spPr>
          <a:xfrm>
            <a:off x="1835696" y="2285999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800" dirty="0"/>
              <a:t>Trend models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531A2-33E0-4BB6-9770-DA7FBADF82D9}"/>
              </a:ext>
            </a:extLst>
          </p:cNvPr>
          <p:cNvCxnSpPr>
            <a:cxnSpLocks/>
          </p:cNvCxnSpPr>
          <p:nvPr/>
        </p:nvCxnSpPr>
        <p:spPr>
          <a:xfrm>
            <a:off x="2977418" y="1907842"/>
            <a:ext cx="31891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EDB1BAFF-9498-45B4-869A-34A81D6BF6E3}"/>
              </a:ext>
            </a:extLst>
          </p:cNvPr>
          <p:cNvSpPr/>
          <p:nvPr/>
        </p:nvSpPr>
        <p:spPr>
          <a:xfrm>
            <a:off x="827584" y="2431416"/>
            <a:ext cx="914400" cy="914400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ko-KR" sz="6000" dirty="0"/>
              <a:t>1</a:t>
            </a:r>
            <a:endParaRPr lang="ko-KR" altLang="en-US" sz="60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1E5A655-3A6D-4A33-AA62-4A7785179CE6}"/>
              </a:ext>
            </a:extLst>
          </p:cNvPr>
          <p:cNvSpPr/>
          <p:nvPr/>
        </p:nvSpPr>
        <p:spPr>
          <a:xfrm>
            <a:off x="827584" y="4437112"/>
            <a:ext cx="914400" cy="914400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ko-KR" sz="6000" dirty="0"/>
              <a:t>2</a:t>
            </a:r>
            <a:endParaRPr lang="ko-KR" altLang="en-US" sz="6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E6E5AA-55BA-4B26-B094-798E4B36E4BB}"/>
              </a:ext>
            </a:extLst>
          </p:cNvPr>
          <p:cNvSpPr txBox="1"/>
          <p:nvPr/>
        </p:nvSpPr>
        <p:spPr>
          <a:xfrm>
            <a:off x="1835696" y="4465630"/>
            <a:ext cx="5979099" cy="593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400">
                <a:solidFill>
                  <a:schemeClr val="tx1"/>
                </a:solidFill>
                <a:latin typeface="HU담은고딕 130" panose="02020603020101020101" pitchFamily="18" charset="-127"/>
                <a:ea typeface="HU담은고딕 130" panose="02020603020101020101" pitchFamily="18" charset="-127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altLang="ko-KR" sz="2800" dirty="0"/>
              <a:t>Integrated models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1FF305A-4D17-4F42-BE62-BB2DE8D5BF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87" t="27778" r="17713" b="68857"/>
          <a:stretch/>
        </p:blipFill>
        <p:spPr>
          <a:xfrm>
            <a:off x="1979712" y="3098471"/>
            <a:ext cx="3366093" cy="57408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F6D7338-6F86-47BE-B571-503AA2EE41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75" t="45219" r="18787" b="50000"/>
          <a:stretch/>
        </p:blipFill>
        <p:spPr>
          <a:xfrm>
            <a:off x="1731653" y="5059119"/>
            <a:ext cx="3256317" cy="81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07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244</Words>
  <Application>Microsoft Office PowerPoint</Application>
  <PresentationFormat>화면 슬라이드 쇼(4:3)</PresentationFormat>
  <Paragraphs>69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HU담은라운드고딕 150</vt:lpstr>
      <vt:lpstr>Arial</vt:lpstr>
      <vt:lpstr>HU담은라운드고딕 130</vt:lpstr>
      <vt:lpstr>HU담은고딕 130</vt:lpstr>
      <vt:lpstr>HU담은명조 160</vt:lpstr>
      <vt:lpstr>맑은 고딕</vt:lpstr>
      <vt:lpstr>Office 테마</vt:lpstr>
      <vt:lpstr>Week09 발표</vt:lpstr>
      <vt:lpstr>Time series</vt:lpstr>
      <vt:lpstr>Time series</vt:lpstr>
      <vt:lpstr>Time series Analysis</vt:lpstr>
      <vt:lpstr>Time series Analysis</vt:lpstr>
      <vt:lpstr>Time series Analysis</vt:lpstr>
      <vt:lpstr>Time series Analysis</vt:lpstr>
      <vt:lpstr>Time series Analysis</vt:lpstr>
      <vt:lpstr>Time series Analysis</vt:lpstr>
      <vt:lpstr>Time series Analysis</vt:lpstr>
      <vt:lpstr>Time series Analysis</vt:lpstr>
      <vt:lpstr>Time series Analysis</vt:lpstr>
    </vt:vector>
  </TitlesOfParts>
  <Company>XP R2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 KyungSeon</cp:lastModifiedBy>
  <cp:revision>38</cp:revision>
  <dcterms:created xsi:type="dcterms:W3CDTF">2019-11-18T03:40:55Z</dcterms:created>
  <dcterms:modified xsi:type="dcterms:W3CDTF">2022-01-16T01:55:33Z</dcterms:modified>
</cp:coreProperties>
</file>

<file path=docProps/thumbnail.jpeg>
</file>